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  <p:sldId id="287" r:id="rId8"/>
    <p:sldId id="284" r:id="rId9"/>
    <p:sldId id="288" r:id="rId10"/>
    <p:sldId id="289" r:id="rId11"/>
    <p:sldId id="290" r:id="rId12"/>
    <p:sldId id="29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fif>
</file>

<file path=ppt/media/image15.png>
</file>

<file path=ppt/media/image16.jfif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dOKHY_PUvqU" TargetMode="External"/><Relationship Id="rId13" Type="http://schemas.openxmlformats.org/officeDocument/2006/relationships/hyperlink" Target="https://www.youtube.com/watch?v=7fujbpJ0LB4" TargetMode="External"/><Relationship Id="rId3" Type="http://schemas.openxmlformats.org/officeDocument/2006/relationships/hyperlink" Target="file:///C:\Users\aggel\Downloads\https" TargetMode="External"/><Relationship Id="rId7" Type="http://schemas.openxmlformats.org/officeDocument/2006/relationships/hyperlink" Target="https://www.geeksforgeeks.org/using-matplotlib-for-animations/" TargetMode="External"/><Relationship Id="rId12" Type="http://schemas.openxmlformats.org/officeDocument/2006/relationships/hyperlink" Target="https://www.youtube.com/watch?v=Fn27mVVF9_s" TargetMode="External"/><Relationship Id="rId2" Type="http://schemas.openxmlformats.org/officeDocument/2006/relationships/hyperlink" Target="https://networkx.org/documentation/stable/auto_examples/basic/plot_simple_graph.html?highlight=networkx%20draw_networkx%20graph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youtu.be/SiXjTkGFwng" TargetMode="External"/><Relationship Id="rId11" Type="http://schemas.openxmlformats.org/officeDocument/2006/relationships/hyperlink" Target="https://www.programiz.com/dsa/graph-dfs" TargetMode="External"/><Relationship Id="rId5" Type="http://schemas.openxmlformats.org/officeDocument/2006/relationships/hyperlink" Target="https://www.youtube.com/watch?v=CPQeSmDGiOQ&amp;ab_channel=MohammadT.Irfan" TargetMode="External"/><Relationship Id="rId10" Type="http://schemas.openxmlformats.org/officeDocument/2006/relationships/hyperlink" Target="https://el.wikipedia.org/wiki/%CE%91%CE%BD%CE%B1%CE%B6%CE%AE%CF%84%CE%B7%CF%83%CE%B7_%CE%9A%CE%B1%CF%84%CE%AC_%CE%92%CE%AC%CE%B8%CE%BF%CF%82" TargetMode="External"/><Relationship Id="rId4" Type="http://schemas.openxmlformats.org/officeDocument/2006/relationships/hyperlink" Target="https://networkx.org/documentation/latest/tutorial.html" TargetMode="External"/><Relationship Id="rId9" Type="http://schemas.openxmlformats.org/officeDocument/2006/relationships/hyperlink" Target="https://el.wikipedia.org/wiki/%CE%91%CE%BD%CE%B1%CE%B6%CE%AE%CF%84%CE%B7%25" TargetMode="External"/><Relationship Id="rId14" Type="http://schemas.openxmlformats.org/officeDocument/2006/relationships/hyperlink" Target="https://networkx.org/documentation/stable/auto_examples/basic/plot_simple_graph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f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5504" y="2001772"/>
            <a:ext cx="3485073" cy="1500118"/>
          </a:xfrm>
        </p:spPr>
        <p:txBody>
          <a:bodyPr>
            <a:normAutofit/>
          </a:bodyPr>
          <a:lstStyle/>
          <a:p>
            <a:r>
              <a:rPr lang="en-US" sz="4000" u="sng" dirty="0"/>
              <a:t>DEPTH FIRST SEARCH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l-GR" sz="2300" dirty="0">
                <a:solidFill>
                  <a:srgbClr val="5792BA"/>
                </a:solidFill>
              </a:rPr>
              <a:t>ΟΜΑΔΑ 20</a:t>
            </a:r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1">
            <a:extLst>
              <a:ext uri="{FF2B5EF4-FFF2-40B4-BE49-F238E27FC236}">
                <a16:creationId xmlns:a16="http://schemas.microsoft.com/office/drawing/2014/main" id="{3A7F5D76-1FEC-470A-B476-70574A89C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EE1D7-9AEB-4DB4-B5D9-9EC4898D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l-GR"/>
              <a:t>ΟΡΙΣΜΟΣ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D4447-AFAA-475A-9447-891B644C9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32822"/>
            <a:ext cx="5546272" cy="3658378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buClr>
                <a:srgbClr val="2A92E5"/>
              </a:buClr>
            </a:pPr>
            <a:r>
              <a:rPr lang="el-GR" sz="2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Ο αλγόριθμος DFS ( </a:t>
            </a:r>
            <a:r>
              <a:rPr lang="el-GR" sz="21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Depth-first</a:t>
            </a:r>
            <a:r>
              <a:rPr lang="el-GR" sz="2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l-GR" sz="21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search</a:t>
            </a:r>
            <a:r>
              <a:rPr lang="el-GR" sz="2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) επιτυγχάνει διάσχιση ή αναζήτηση σε δέντρο ή γράφημα και συνεχίζει σε βάθος του δέντρου μέχρι να φτάσει σε κόμβο. </a:t>
            </a:r>
          </a:p>
          <a:p>
            <a:pPr>
              <a:lnSpc>
                <a:spcPct val="100000"/>
              </a:lnSpc>
              <a:buClr>
                <a:srgbClr val="2A92E5"/>
              </a:buClr>
            </a:pPr>
            <a:r>
              <a:rPr lang="el-GR" sz="21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Η διάσχιση ξεκινά από τη ρίζα και εξερευνά όσο το δυνατόν περισσότερο κατά βάθος  του δέντρου μέχρι να βρεθεί ο ζητούμενος κόμβος ή να καταλήξει σε αδιέξοδο, δηλαδή σε σημείο χωρίς γειτονικούς κόμβους.</a:t>
            </a:r>
            <a:endParaRPr lang="en-GB" sz="21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99E898E8-C6B8-4A16-B366-12514B4FD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560" y="2267767"/>
            <a:ext cx="4065464" cy="298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511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1FE19-53E2-46E2-8FF7-01CC76E9F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ΕΦΑΡΜΟΓΕΣ ΑΛΓΟΡΙΘΜΟΥ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59600-4DF6-4706-BE88-FF106CE74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l-GR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Επίλυση παζλ με μια μόνο λύση (όπως λαβύρινθοι)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286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l-GR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Δημιουργία λαβυρίνθου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286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l-GR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Τοπολογική</a:t>
            </a:r>
            <a:r>
              <a:rPr lang="el-GR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ταξινόμηση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286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l-GR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Εύρεση γεφυρών ενός γραφήματος 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286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l-GR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Εύρεση συνεκτικών συνιστωσών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GB" dirty="0"/>
          </a:p>
        </p:txBody>
      </p:sp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96D42148-99BC-4807-8DB3-8103B4C30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6650" y="3000031"/>
            <a:ext cx="3780907" cy="254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335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10F21-BFC0-4324-8186-DCF823429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l-GR" dirty="0"/>
              <a:t>ΟΙ ΒΙΒΛΙΟΘΗΚΕΣ ΠΟΥ ΧΡΗΣΙΜΟΠΟΙΗΘΗΚΑΝ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1A9B9-1477-43AB-AB39-844936330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l-GR" dirty="0"/>
              <a:t>Χρησιμοποιήσαμε τις ακόλουθες βιβλιοθήκες για την απεικόνιση του αλγορίθμου:</a:t>
            </a:r>
          </a:p>
          <a:p>
            <a:pPr marL="36900" indent="0">
              <a:buNone/>
            </a:pPr>
            <a:r>
              <a:rPr lang="en-GB" u="sng" dirty="0" err="1"/>
              <a:t>NetworkX</a:t>
            </a:r>
            <a:r>
              <a:rPr lang="el-GR" u="sng" dirty="0"/>
              <a:t>: </a:t>
            </a:r>
          </a:p>
          <a:p>
            <a:r>
              <a:rPr lang="el-GR" dirty="0"/>
              <a:t>Για την δημιουργία του γραφήματος</a:t>
            </a:r>
            <a:r>
              <a:rPr lang="en-GB" dirty="0"/>
              <a:t>.</a:t>
            </a:r>
            <a:endParaRPr lang="el-GR" dirty="0"/>
          </a:p>
          <a:p>
            <a:pPr marL="36900" indent="0">
              <a:buNone/>
            </a:pPr>
            <a:r>
              <a:rPr lang="en-GB" u="sng" dirty="0"/>
              <a:t>Matplotlib:</a:t>
            </a:r>
            <a:r>
              <a:rPr lang="el-GR" u="sng" dirty="0"/>
              <a:t> </a:t>
            </a:r>
          </a:p>
          <a:p>
            <a:r>
              <a:rPr lang="el-GR" dirty="0"/>
              <a:t>Για την απεικόνιση του γραφήματος σε </a:t>
            </a:r>
            <a:r>
              <a:rPr lang="en-GB" dirty="0"/>
              <a:t>plot.</a:t>
            </a:r>
            <a:endParaRPr lang="el-GR" dirty="0"/>
          </a:p>
          <a:p>
            <a:pPr marL="36900" indent="0">
              <a:buNone/>
            </a:pPr>
            <a:endParaRPr lang="el-GR" u="sng" dirty="0"/>
          </a:p>
        </p:txBody>
      </p:sp>
    </p:spTree>
    <p:extLst>
      <p:ext uri="{BB962C8B-B14F-4D97-AF65-F5344CB8AC3E}">
        <p14:creationId xmlns:p14="http://schemas.microsoft.com/office/powerpoint/2010/main" val="1604604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3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7382-C2BD-4F5E-B776-18FFF7B32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21" y="447674"/>
            <a:ext cx="10862428" cy="904315"/>
          </a:xfrm>
        </p:spPr>
        <p:txBody>
          <a:bodyPr>
            <a:normAutofit/>
          </a:bodyPr>
          <a:lstStyle/>
          <a:p>
            <a:r>
              <a:rPr lang="el-GR" sz="3600" dirty="0"/>
              <a:t>Η ΔΙΚΙΑ ΜΑΣ ΥΛΟΠΟΙΗΣΗ </a:t>
            </a:r>
            <a:endParaRPr lang="en-GB" sz="3600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D40CA5B5-F60C-41AE-B8EF-A701CED11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348" y="2914090"/>
            <a:ext cx="10595980" cy="31259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CAA68F-994B-4854-897E-9066E23E6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348" y="1351989"/>
            <a:ext cx="10595980" cy="129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150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11874-1EC0-41C4-BF3F-F727E0720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419878"/>
            <a:ext cx="10353762" cy="6232849"/>
          </a:xfrm>
        </p:spPr>
        <p:txBody>
          <a:bodyPr>
            <a:normAutofit/>
          </a:bodyPr>
          <a:lstStyle/>
          <a:p>
            <a:pPr marL="0" lvl="0" indent="0">
              <a:lnSpc>
                <a:spcPct val="115000"/>
              </a:lnSpc>
              <a:buNone/>
            </a:pPr>
            <a:r>
              <a:rPr lang="el-GR" sz="1800" u="sng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Στην πρώτη εικόνα</a:t>
            </a:r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:</a:t>
            </a:r>
          </a:p>
          <a:p>
            <a:pPr indent="-342900">
              <a:lnSpc>
                <a:spcPct val="115000"/>
              </a:lnSpc>
            </a:pPr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Πρώτα δημιουργήσαμε το </a:t>
            </a:r>
            <a:r>
              <a:rPr lang="en-GB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graph</a:t>
            </a:r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τα </a:t>
            </a:r>
            <a:r>
              <a:rPr lang="en-GB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nodes</a:t>
            </a:r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τις ενώσεις τους και τις θέσεις του στο γράφημα με τη χρήση συντεταγμένων και με κέντρο αναφοράς το «Α»(θέση (0,0)).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buNone/>
            </a:pPr>
            <a:r>
              <a:rPr lang="el-GR" sz="1800" u="sng" dirty="0"/>
              <a:t>Στην δεύτερη εικόνα</a:t>
            </a:r>
            <a:r>
              <a:rPr lang="el-GR" sz="1800" dirty="0"/>
              <a:t>:</a:t>
            </a:r>
          </a:p>
          <a:p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Η συνάρτηση εκτελεί τον σχεδιασμό του γραφήματος και απεικονίζει την διαδρομή που ακολουθεί ο αλγόριθμος. Ο τίτλος του  </a:t>
            </a:r>
            <a:r>
              <a:rPr lang="en-GB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plot </a:t>
            </a:r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(παραθύρου) δείχνει τη σειρά με την οποία τα </a:t>
            </a:r>
            <a:r>
              <a:rPr lang="en-GB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nodes </a:t>
            </a:r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προστίθενται στην λίστα που έχει δημιουργηθεί προηγουμένως. </a:t>
            </a:r>
          </a:p>
          <a:p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Έπειτα δημιουργεί το βασικό σκελετό του γραφήματος, δηλαδή σχεδιάζει τους κόμβους και τις ενώσεις τους.</a:t>
            </a:r>
          </a:p>
          <a:p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Εφόσον διαβάσει κάθε στοιχείο της λίστας, το χρωματίζει κόκκινο, υποδεικνύοντας ότι ο αλγόριθμος εκείνη τη στιγμή βρίσκεται και διαβάζει το συγκεκριμένο κόμβο.</a:t>
            </a:r>
          </a:p>
          <a:p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Στη συνέχεια, ο ίδιος κόμβος χρωματίζεται πράσινος, δείχνοντας ότι ο αλγόριθμος έχει πλέον περάσει και διαβάζει τον επόμενο γειτονικό κόμβο. </a:t>
            </a:r>
          </a:p>
          <a:p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Η διαδικασία αυτή εκτελείται μέχρι ώσπου βρεθεί ο τελευταίος κόμβος και εν τέλη όλοι οι κομβόι είναι χρωματισμένοι πράσινοι.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2755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BEA2D2-8ED4-49B7-8908-EE9F46CBF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ΤΟ ΤΕΛΙΚΟ ΑΠΟΤΕΛΕΣΜΑ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2BFB581C-2142-4222-9A3B-905AD6C0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1" y="0"/>
            <a:ext cx="12192001" cy="4322278"/>
          </a:xfrm>
          <a:prstGeom prst="rect">
            <a:avLst/>
          </a:prstGeom>
        </p:spPr>
      </p:pic>
      <p:pic>
        <p:nvPicPr>
          <p:cNvPr id="17" name="Picture 16" descr="Chart&#10;&#10;Description automatically generated with medium confidence">
            <a:extLst>
              <a:ext uri="{FF2B5EF4-FFF2-40B4-BE49-F238E27FC236}">
                <a16:creationId xmlns:a16="http://schemas.microsoft.com/office/drawing/2014/main" id="{8CF008BE-82C0-4B6B-BD78-936E43D18D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26" r="-4" b="-4"/>
          <a:stretch/>
        </p:blipFill>
        <p:spPr>
          <a:xfrm>
            <a:off x="8145878" y="826075"/>
            <a:ext cx="3678013" cy="2939772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92F957B-2C9F-4CC8-A7D1-A31731B5F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29179" y="1609536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8C103E3A-9B96-4135-A1DA-F0C5714DE18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940" b="2940"/>
          <a:stretch/>
        </p:blipFill>
        <p:spPr>
          <a:xfrm>
            <a:off x="417916" y="826075"/>
            <a:ext cx="3654705" cy="2939772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F50CB42-2459-4324-95ED-6936C456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62820" y="1609536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2714C28-0217-4192-9C63-AA14D5DC0A8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696" b="2696"/>
          <a:stretch/>
        </p:blipFill>
        <p:spPr>
          <a:xfrm>
            <a:off x="4264013" y="826075"/>
            <a:ext cx="3663974" cy="293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30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21856-2A8C-45BD-8081-C34DFD23D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ΒΙΒΛΙΟΓΡΑΦΙΑ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AD05B-9AE0-441A-BC4B-B112DE76D6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1" y="1755988"/>
            <a:ext cx="6010274" cy="4714874"/>
          </a:xfrm>
        </p:spPr>
        <p:txBody>
          <a:bodyPr>
            <a:normAutofit fontScale="25000" lnSpcReduction="20000"/>
          </a:bodyPr>
          <a:lstStyle/>
          <a:p>
            <a:pPr marL="36900" indent="0">
              <a:lnSpc>
                <a:spcPct val="115000"/>
              </a:lnSpc>
              <a:buNone/>
            </a:pPr>
            <a:r>
              <a:rPr lang="en-GB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6900" indent="0">
              <a:lnSpc>
                <a:spcPct val="115000"/>
              </a:lnSpc>
              <a:buNone/>
            </a:pPr>
            <a:r>
              <a:rPr lang="en-GB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?highlight=networkx%20draw_networkx%20graph</a:t>
            </a:r>
            <a:r>
              <a:rPr lang="el-GR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GB" sz="48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48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6900" indent="0">
              <a:lnSpc>
                <a:spcPct val="115000"/>
              </a:lnSpc>
              <a:buNone/>
            </a:pPr>
            <a:r>
              <a:rPr lang="en-GB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GB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://networkx.org/documentation/latest/tutorial.html</a:t>
            </a:r>
            <a:r>
              <a:rPr lang="el-GR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GB" sz="48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48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6900" indent="0">
              <a:lnSpc>
                <a:spcPct val="115000"/>
              </a:lnSpc>
              <a:buNone/>
            </a:pPr>
            <a:r>
              <a:rPr lang="en-GB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GB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://www.youtube.com/watch?v=CPQeSmDGiOQ&amp;ab_channel=MohammadT.Irfan</a:t>
            </a:r>
            <a:r>
              <a:rPr lang="el-GR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GB" sz="48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48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6900" indent="0">
              <a:lnSpc>
                <a:spcPct val="115000"/>
              </a:lnSpc>
              <a:buNone/>
            </a:pPr>
            <a:r>
              <a:rPr lang="en-GB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https://youtu.be/SiXjTkGFwng</a:t>
            </a:r>
            <a:r>
              <a:rPr lang="el-GR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GB" sz="48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48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6900" indent="0">
              <a:lnSpc>
                <a:spcPct val="115000"/>
              </a:lnSpc>
              <a:buNone/>
            </a:pPr>
            <a:r>
              <a:rPr lang="en-GB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GB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://www.geeksforgeeks.org/using-matplotlib-for-animations/</a:t>
            </a:r>
            <a:r>
              <a:rPr lang="el-GR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l-GR" sz="4800" u="sng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endParaRPr lang="en-GB" sz="48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https://www.youtube.com/watch?v=dOKHY_PUvqU</a:t>
            </a:r>
            <a:r>
              <a:rPr lang="el-GR" sz="48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GB" sz="48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48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l-GR" sz="48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48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https://www.researchgate.net/figure/Fig-4-Illustrating-DFS-algorithm_fig2_271523961</a:t>
            </a:r>
          </a:p>
          <a:p>
            <a:pPr marL="36900" indent="0">
              <a:buNone/>
            </a:pP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A13E1F-8736-42E3-B0F8-041A270D4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6975" y="1778648"/>
            <a:ext cx="5409682" cy="4079873"/>
          </a:xfrm>
        </p:spPr>
        <p:txBody>
          <a:bodyPr>
            <a:noAutofit/>
          </a:bodyPr>
          <a:lstStyle/>
          <a:p>
            <a:pPr marL="36900" indent="0">
              <a:lnSpc>
                <a:spcPct val="115000"/>
              </a:lnSpc>
              <a:buNone/>
            </a:pPr>
            <a:r>
              <a:rPr lang="en-GB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https://el.wikipedia.org/wiki/%CE%91%CE%BD%CE%B1%CE%B6%CE%AE%CF%84%CE%B7%</a:t>
            </a:r>
            <a:endParaRPr lang="en-GB" sz="12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6900" indent="0">
              <a:lnSpc>
                <a:spcPct val="115000"/>
              </a:lnSpc>
              <a:buNone/>
            </a:pPr>
            <a:r>
              <a:rPr lang="en-GB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CF%83%CE%B7_%CE%9A%CE%B1%CF%84%CE%AC_%CE%92%CE%AC%CE%B8%CE%BF%CF</a:t>
            </a:r>
            <a:endParaRPr lang="en-GB" sz="12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6900" indent="0">
              <a:lnSpc>
                <a:spcPct val="115000"/>
              </a:lnSpc>
              <a:buNone/>
            </a:pPr>
            <a:r>
              <a:rPr lang="en-GB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%82</a:t>
            </a:r>
            <a:r>
              <a:rPr lang="el-GR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GB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https://www.programiz.com/dsa/graph-dfs</a:t>
            </a:r>
            <a:endParaRPr lang="en-GB" sz="12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l-GR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GB" sz="12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https://www.youtube.com/watch?v=Fn27mVVF9_s</a:t>
            </a:r>
            <a:endParaRPr lang="en-GB" sz="12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6900" indent="0">
              <a:lnSpc>
                <a:spcPct val="115000"/>
              </a:lnSpc>
              <a:buNone/>
            </a:pPr>
            <a:r>
              <a:rPr lang="en-GB" sz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GB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https://www.youtube.com/watch?v=7fujbpJ0LB4</a:t>
            </a:r>
            <a:r>
              <a:rPr lang="el-GR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GB" sz="12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6900" indent="0">
              <a:lnSpc>
                <a:spcPct val="115000"/>
              </a:lnSpc>
              <a:buNone/>
            </a:pPr>
            <a:r>
              <a:rPr lang="en-GB" sz="120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https://networkx.org/documentation/stable/auto_examples/basic/plot_simple_graph.html</a:t>
            </a:r>
            <a:endParaRPr lang="en-GB" sz="12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6900" indent="0">
              <a:lnSpc>
                <a:spcPct val="115000"/>
              </a:lnSpc>
              <a:buNone/>
            </a:pPr>
            <a:r>
              <a:rPr lang="en-GB" sz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n-GB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67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2641357-199A-4EDE-8943-107D02CED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834" y="409574"/>
            <a:ext cx="10610332" cy="3514725"/>
          </a:xfrm>
        </p:spPr>
        <p:txBody>
          <a:bodyPr>
            <a:normAutofit/>
          </a:bodyPr>
          <a:lstStyle/>
          <a:p>
            <a:r>
              <a:rPr lang="el-GR" dirty="0"/>
              <a:t> ΣΑΣ ΕΥΧΑΡΙΣΤΟΥΜΕ ΓΙΑ ΤΗΝ ΠΡΟΣΟΧΗ ΣΑΣ</a:t>
            </a:r>
            <a:r>
              <a:rPr lang="en-GB" dirty="0"/>
              <a:t>!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2EDB1768-8987-46C5-9029-B2F3F4DAA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479" y="3429000"/>
            <a:ext cx="2143125" cy="2143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598819-4556-4233-A824-7A66142F1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1651" y="2846630"/>
            <a:ext cx="3803164" cy="38031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451AD1-1C0D-4FBD-9804-EAA4849F39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4117" y="3429001"/>
            <a:ext cx="4166447" cy="214312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0DD2FF6-2B57-44C2-8E7A-43227A09B4ED}"/>
              </a:ext>
            </a:extLst>
          </p:cNvPr>
          <p:cNvSpPr txBox="1"/>
          <p:nvPr/>
        </p:nvSpPr>
        <p:spPr>
          <a:xfrm>
            <a:off x="2071686" y="6017572"/>
            <a:ext cx="8425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sz="1800" b="1" u="sng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ΕΠΙΜΕΛΕΙΑ: </a:t>
            </a:r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ΑΡΙΣ ΑΙΒΑΖΙΑΝ, ΕΜΜΑΝΟΥΗΛ ΛΕΓΑΚΗΣ, ΑΓΓΕΛΟΣ ΚΟΝΤΑΛΗΣ,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/>
            <a:r>
              <a:rPr lang="el-G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ΝΙΚΟΛΑΣ ΓΙΑΝΝΗ, ΓΙΩΡΓΟΣ ΓΕΩΡΓΙΟΠΟΥΛΟΣ, ΓΙΩΡΓΟΣ ΓΚΟΝΤΕΒΑΣ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27251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16c05727-aa75-4e4a-9b5f-8a80a1165891"/>
    <ds:schemaRef ds:uri="http://purl.org/dc/dcmitype/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{7E28A4BD-2510-47D8-A218-79BA8E54B128}tf11665031_win32</Template>
  <TotalTime>120</TotalTime>
  <Words>570</Words>
  <Application>Microsoft Office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Nova</vt:lpstr>
      <vt:lpstr>Arial Nova Light</vt:lpstr>
      <vt:lpstr>Wingdings 2</vt:lpstr>
      <vt:lpstr>SlateVTI</vt:lpstr>
      <vt:lpstr>DEPTH FIRST SEARCH</vt:lpstr>
      <vt:lpstr>ΟΡΙΣΜΟΣ</vt:lpstr>
      <vt:lpstr>ΕΦΑΡΜΟΓΕΣ ΑΛΓΟΡΙΘΜΟΥ</vt:lpstr>
      <vt:lpstr>ΟΙ ΒΙΒΛΙΟΘΗΚΕΣ ΠΟΥ ΧΡΗΣΙΜΟΠΟΙΗΘΗΚΑΝ</vt:lpstr>
      <vt:lpstr>Η ΔΙΚΙΑ ΜΑΣ ΥΛΟΠΟΙΗΣΗ </vt:lpstr>
      <vt:lpstr>PowerPoint Presentation</vt:lpstr>
      <vt:lpstr>ΤΟ ΤΕΛΙΚΟ ΑΠΟΤΕΛΕΣΜΑ</vt:lpstr>
      <vt:lpstr>Η ΒΙΒΛΙΟΓΡΑΦΙΑ</vt:lpstr>
      <vt:lpstr> ΣΑΣ ΕΥΧΑΡΙΣΤΟΥΜΕ ΓΙΑ ΤΗΝ ΠΡΟΣΟΧΗ ΣΑΣ!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DEPTH FIRST SEARCH</dc:title>
  <dc:creator>ΚΟΝΤΑΛΗΣ ΑΓΓΕΛΟΣ</dc:creator>
  <cp:lastModifiedBy>ΚΟΝΤΑΛΗΣ ΑΓΓΕΛΟΣ</cp:lastModifiedBy>
  <cp:revision>10</cp:revision>
  <dcterms:created xsi:type="dcterms:W3CDTF">2022-01-13T16:04:33Z</dcterms:created>
  <dcterms:modified xsi:type="dcterms:W3CDTF">2022-01-13T19:24:51Z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